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6</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December 2022</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Een 2.4 GHz yagi PCB antenne heeft bij 2.4 GHz een impedantie van 39.371 + j 9.5971 Ohm. We willen deze antenne aanpassen aan een baantje van 50 Ohm op een PCB. De golflengte van dat baantje bij 2.4 GHz is 6.7 cm. Hiervoor willen we een zo kort mogelijk stukje open transmissielijn zo kort mogelijk bij het aansluitingspunt van de antenna. Welke oplossing kies je en waarom?</a:t>
            </a:r>
          </a:p>
        </p:txBody>
      </p:sp>
      <p:sp>
        <p:nvSpPr>
          <p:cNvPr id="3" name="Title 2"/>
          <p:cNvSpPr>
            <a:spLocks noGrp="1"/>
          </p:cNvSpPr>
          <p:nvPr>
            <p:ph type="title"/>
          </p:nvPr>
        </p:nvSpPr>
        <p:spPr/>
        <p:txBody>
          <a:bodyPr wrap="square">
            <a:noAutofit/>
          </a:bodyPr>
          <a:lstStyle/>
          <a:p>
            <a:r>
              <a:rPr sz="3200" b="1" i="0">
                <a:latin typeface="Arial"/>
              </a:rPr>
              <a:t>Opgave</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impedantie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baantje op PCB (cm)</a:t>
            </a:r>
            <a:endParaRPr sz="2400" b="0" i="0">
              <a:latin typeface="Courier"/>
            </a:endParaRPr>
          </a:p>
          <a:p>
            <a:pPr>
              <a:lnSpc>
                <a:spcPts val="2400"/>
              </a:lnSpc>
              <a:defRPr>
                <a:solidFill>
                  <a:srgbClr val="000000"/>
                </a:solidFill>
              </a:defRPr>
            </a:pPr>
            <a:r>
              <a:rPr sz="2400" b="0" i="0">
                <a:latin typeface="Courier"/>
              </a:rPr>
              <a:t>  28    Y= 20.26-6.49j mS            lengte=0.26 cm</a:t>
            </a:r>
            <a:endParaRPr sz="2400" b="0" i="0">
              <a:latin typeface="Courier"/>
            </a:endParaRPr>
          </a:p>
          <a:p>
            <a:pPr>
              <a:lnSpc>
                <a:spcPts val="2400"/>
              </a:lnSpc>
              <a:defRPr>
                <a:solidFill>
                  <a:srgbClr val="000000"/>
                </a:solidFill>
              </a:defRPr>
            </a:pPr>
            <a:r>
              <a:rPr sz="2400" b="0" i="0">
                <a:latin typeface="Courier"/>
              </a:rPr>
              <a:t>  29    Y= 20.14-6.48j mS            lengte=0.27 cm</a:t>
            </a:r>
            <a:endParaRPr sz="2400" b="0" i="0">
              <a:latin typeface="Courier"/>
            </a:endParaRPr>
          </a:p>
          <a:p>
            <a:pPr>
              <a:lnSpc>
                <a:spcPts val="2400"/>
              </a:lnSpc>
              <a:defRPr>
                <a:solidFill>
                  <a:srgbClr val="000000"/>
                </a:solidFill>
              </a:defRPr>
            </a:pPr>
            <a:r>
              <a:rPr sz="2400" b="0" i="0">
                <a:latin typeface="Courier"/>
              </a:rPr>
              <a:t>  30    Y= 20.01-6.46j mS            lengte=0.28 cm</a:t>
            </a:r>
            <a:endParaRPr sz="2400" b="0" i="0">
              <a:latin typeface="Courier"/>
            </a:endParaRPr>
          </a:p>
          <a:p>
            <a:pPr>
              <a:lnSpc>
                <a:spcPts val="2400"/>
              </a:lnSpc>
              <a:defRPr>
                <a:solidFill>
                  <a:srgbClr val="000000"/>
                </a:solidFill>
              </a:defRPr>
            </a:pPr>
            <a:r>
              <a:rPr sz="2400" b="0" i="0">
                <a:latin typeface="Courier"/>
              </a:rPr>
              <a:t>  31    Y= 19.89-6.44j mS            lengte=0.29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admittantie: belasting + open transmissielijn</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30       Y= +5.83j mS     lengte=0.28 cm</a:t>
            </a:r>
            <a:endParaRPr sz="2400" b="0" i="0">
              <a:latin typeface="Courier"/>
            </a:endParaRPr>
          </a:p>
          <a:p>
            <a:pPr>
              <a:lnSpc>
                <a:spcPts val="2400"/>
              </a:lnSpc>
              <a:defRPr>
                <a:solidFill>
                  <a:srgbClr val="000000"/>
                </a:solidFill>
              </a:defRPr>
            </a:pPr>
            <a:r>
              <a:rPr sz="2400" b="0" i="0">
                <a:latin typeface="Courier"/>
              </a:rPr>
              <a:t>  31       Y= +6.04j mS     lengte=0.29 cm</a:t>
            </a:r>
            <a:endParaRPr sz="2400" b="0" i="0">
              <a:latin typeface="Courier"/>
            </a:endParaRPr>
          </a:p>
          <a:p>
            <a:pPr>
              <a:lnSpc>
                <a:spcPts val="2400"/>
              </a:lnSpc>
              <a:defRPr>
                <a:solidFill>
                  <a:srgbClr val="000000"/>
                </a:solidFill>
              </a:defRPr>
            </a:pPr>
            <a:r>
              <a:rPr sz="2400" b="0" i="0">
                <a:latin typeface="Courier"/>
              </a:rPr>
              <a:t>  32       Y= +6.24j mS     lengte=0.30 cm</a:t>
            </a:r>
            <a:endParaRPr sz="2400" b="0" i="0">
              <a:latin typeface="Courier"/>
            </a:endParaRPr>
          </a:p>
          <a:p>
            <a:pPr>
              <a:lnSpc>
                <a:spcPts val="2400"/>
              </a:lnSpc>
              <a:defRPr>
                <a:solidFill>
                  <a:srgbClr val="000000"/>
                </a:solidFill>
              </a:defRPr>
            </a:pPr>
            <a:r>
              <a:rPr sz="2400" b="0" i="0">
                <a:latin typeface="Courier"/>
              </a:rPr>
              <a:t>  33       Y= +6.45j mS     lengte=0.31 cm</a:t>
            </a:r>
            <a:endParaRPr sz="2400" b="0" i="0">
              <a:latin typeface="Courier"/>
            </a:endParaRPr>
          </a:p>
          <a:p>
            <a:pPr>
              <a:lnSpc>
                <a:spcPts val="2400"/>
              </a:lnSpc>
              <a:defRPr>
                <a:solidFill>
                  <a:srgbClr val="000000"/>
                </a:solidFill>
              </a:defRPr>
            </a:pPr>
            <a:r>
              <a:rPr sz="2400" b="0" i="0">
                <a:latin typeface="Courier"/>
              </a:rPr>
              <a:t>  34       Y= +6.66j mS     lengte=0.32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66928"/>
            <a:ext cx="12192000" cy="561399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